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sldIdLst>
    <p:sldId id="308" r:id="rId5"/>
    <p:sldId id="256" r:id="rId6"/>
    <p:sldId id="257" r:id="rId7"/>
    <p:sldId id="258" r:id="rId8"/>
    <p:sldId id="259" r:id="rId9"/>
    <p:sldId id="260" r:id="rId10"/>
    <p:sldId id="263" r:id="rId11"/>
    <p:sldId id="264" r:id="rId12"/>
    <p:sldId id="267" r:id="rId13"/>
    <p:sldId id="268" r:id="rId14"/>
    <p:sldId id="270" r:id="rId15"/>
    <p:sldId id="271" r:id="rId16"/>
    <p:sldId id="269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7BE386-B477-44BB-81E2-A124DA2116D0}" type="datetimeFigureOut">
              <a:rPr lang="en-US" smtClean="0"/>
              <a:t>2022-06-24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A9A749-170A-401C-A1B0-AA4FFD873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927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A784F-5D69-48FD-9106-5AD618703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18007"/>
            <a:ext cx="9144000" cy="881804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98E445-A055-4EB6-AAE2-B8EC43E94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876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99A4F-3B52-4A7F-BEE2-95F0C905A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CF93-41D5-4F11-91DD-4802C7C011A4}" type="datetime1">
              <a:rPr lang="en-US" smtClean="0"/>
              <a:t>2022-06-24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9A461-A3FF-491F-B6C4-C2E3568A1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E0F27-14EF-47CF-9DE4-898EF87E8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A4805-E16B-449F-AD7C-056A31895AAD}" type="slidenum">
              <a:rPr lang="en-US" smtClean="0"/>
              <a:pPr/>
              <a:t>‹#›</a:t>
            </a:fld>
            <a:r>
              <a:rPr lang="en-US"/>
              <a:t>/26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C5E052-923A-41FD-A246-9F878FCAA891}"/>
              </a:ext>
            </a:extLst>
          </p:cNvPr>
          <p:cNvSpPr txBox="1">
            <a:spLocks/>
          </p:cNvSpPr>
          <p:nvPr userDrawn="1"/>
        </p:nvSpPr>
        <p:spPr>
          <a:xfrm>
            <a:off x="0" y="101601"/>
            <a:ext cx="12192000" cy="8800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TRƯỜNG ĐẠI HỌC SƯ PHẠM KỸ THUẬT</a:t>
            </a:r>
          </a:p>
          <a:p>
            <a:pPr>
              <a:lnSpc>
                <a:spcPct val="100000"/>
              </a:lnSpc>
            </a:pPr>
            <a:r>
              <a:rPr lang="en-US" sz="2400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KHOA CÔNG NGHỆ SỐ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DB0A2B8-424A-4E15-9282-64BAFED4E225}"/>
              </a:ext>
            </a:extLst>
          </p:cNvPr>
          <p:cNvSpPr txBox="1">
            <a:spLocks/>
          </p:cNvSpPr>
          <p:nvPr userDrawn="1"/>
        </p:nvSpPr>
        <p:spPr>
          <a:xfrm>
            <a:off x="3568452" y="6325238"/>
            <a:ext cx="4442380" cy="510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err="1">
                <a:solidFill>
                  <a:schemeClr val="accent1">
                    <a:lumMod val="75000"/>
                  </a:schemeClr>
                </a:solidFill>
              </a:rPr>
              <a:t>Đà</a:t>
            </a:r>
            <a:r>
              <a:rPr lang="en-US" sz="18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800" b="1" err="1">
                <a:solidFill>
                  <a:schemeClr val="accent1">
                    <a:lumMod val="75000"/>
                  </a:schemeClr>
                </a:solidFill>
              </a:rPr>
              <a:t>Nẵng</a:t>
            </a:r>
            <a:r>
              <a:rPr lang="en-US" sz="1800" b="1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sz="1800" b="1" i="1" err="1">
                <a:solidFill>
                  <a:schemeClr val="accent1">
                    <a:lumMod val="75000"/>
                  </a:schemeClr>
                </a:solidFill>
              </a:rPr>
              <a:t>ngày</a:t>
            </a:r>
            <a:r>
              <a:rPr lang="en-US" sz="1800" b="1" i="1">
                <a:solidFill>
                  <a:schemeClr val="accent1">
                    <a:lumMod val="75000"/>
                  </a:schemeClr>
                </a:solidFill>
              </a:rPr>
              <a:t> 25</a:t>
            </a:r>
            <a:r>
              <a:rPr lang="en-US" sz="1800" b="1" i="1" baseline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800" b="1" i="1" baseline="0" err="1">
                <a:solidFill>
                  <a:schemeClr val="accent1">
                    <a:lumMod val="75000"/>
                  </a:schemeClr>
                </a:solidFill>
              </a:rPr>
              <a:t>tháng</a:t>
            </a:r>
            <a:r>
              <a:rPr lang="en-US" sz="1800" b="1" i="1" baseline="0">
                <a:solidFill>
                  <a:schemeClr val="accent1">
                    <a:lumMod val="75000"/>
                  </a:schemeClr>
                </a:solidFill>
              </a:rPr>
              <a:t> 06 </a:t>
            </a:r>
            <a:r>
              <a:rPr lang="en-US" sz="1800" b="1" i="1" baseline="0" err="1">
                <a:solidFill>
                  <a:schemeClr val="accent1">
                    <a:lumMod val="75000"/>
                  </a:schemeClr>
                </a:solidFill>
              </a:rPr>
              <a:t>năm</a:t>
            </a:r>
            <a:r>
              <a:rPr lang="en-US" sz="1800" b="1" i="1" baseline="0">
                <a:solidFill>
                  <a:schemeClr val="accent1">
                    <a:lumMod val="75000"/>
                  </a:schemeClr>
                </a:solidFill>
              </a:rPr>
              <a:t> 2022</a:t>
            </a:r>
            <a:endParaRPr lang="en-US" sz="1800" b="1" i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67A061-1372-407D-B9B8-673882419821}"/>
              </a:ext>
            </a:extLst>
          </p:cNvPr>
          <p:cNvSpPr txBox="1"/>
          <p:nvPr userDrawn="1"/>
        </p:nvSpPr>
        <p:spPr>
          <a:xfrm>
            <a:off x="6096001" y="4879709"/>
            <a:ext cx="5874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	: VÕ THÀNH LUÂN – 18T3</a:t>
            </a:r>
          </a:p>
          <a:p>
            <a:r>
              <a:rPr lang="en-US" b="1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Giảng</a:t>
            </a:r>
            <a:r>
              <a:rPr lang="en-US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	: TS. NGUYỄN TẤN THUẬN</a:t>
            </a:r>
          </a:p>
        </p:txBody>
      </p:sp>
      <p:pic>
        <p:nvPicPr>
          <p:cNvPr id="1026" name="Picture 2" descr="Open photo">
            <a:extLst>
              <a:ext uri="{FF2B5EF4-FFF2-40B4-BE49-F238E27FC236}">
                <a16:creationId xmlns:a16="http://schemas.microsoft.com/office/drawing/2014/main" id="{F5DC6837-33A1-928B-A059-9FA419497CB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918" y="976259"/>
            <a:ext cx="860163" cy="85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983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10B2-3544-4E6B-9BC6-484F79940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15FFE1-3F70-48C9-8D81-55ED2CDEA2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B8DB2-E918-4073-A2AB-45F963DDBE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482003-5D1F-45BB-85A5-50410063B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58E0-2101-4C07-8846-3AB8187ABF47}" type="datetime1">
              <a:rPr lang="en-US" smtClean="0"/>
              <a:t>2022-06-24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BC90A-6BCF-475C-B4E4-53EE8DA50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9EAAB7-E1A5-4B7C-A797-309F8CFD3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17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B0A73-1A2E-4B01-8C44-A96CB2D68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06D0D5-4381-454A-B248-B57FF332C9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A2C98-5844-43DB-A353-FDC62E6F6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7C91-40DA-4FB9-B784-CD3C30C35749}" type="datetime1">
              <a:rPr lang="en-US" smtClean="0"/>
              <a:t>2022-06-24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829EF-84C2-4BA9-B959-4E2565E10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24AC5-32E8-4F4C-A7C4-2AECFAC5A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57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3CF8E0-C629-4A5D-B07C-740B147188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C3A679-E5AD-40BB-AD93-EB11F1A78C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9EE1A-92E5-4955-9882-966F99B8A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C552D-BD0A-470B-9273-F0ABF0AF7966}" type="datetime1">
              <a:rPr lang="en-US" smtClean="0"/>
              <a:t>2022-06-24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18097-1284-421C-8736-AB4530FB1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4D757-822F-4CB1-8407-B10AEF182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16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EAB22-787A-4F0C-B22D-4B39AB61E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8C067-776E-413F-8252-AFC16F262EEA}" type="datetime1">
              <a:rPr lang="en-US" smtClean="0"/>
              <a:t>2022-06-24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E409A-1EB1-416D-99E6-AE82C48F0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762FA-880E-4CC9-9EBE-A76AD0671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‹#›</a:t>
            </a:fld>
            <a:r>
              <a:rPr lang="en-US"/>
              <a:t>/26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04BDB35-588F-4357-B10D-5FCACBBD4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650164"/>
            <a:ext cx="7998373" cy="3106995"/>
          </a:xfrm>
        </p:spPr>
        <p:txBody>
          <a:bodyPr/>
          <a:lstStyle>
            <a:lvl1pPr algn="just">
              <a:defRPr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defRPr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just">
              <a:defRPr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just">
              <a:defRPr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just">
              <a:defRPr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C34D213D-1178-4A14-BE4E-7B2770AD8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95"/>
            <a:ext cx="10515600" cy="1325563"/>
          </a:xfrm>
        </p:spPr>
        <p:txBody>
          <a:bodyPr/>
          <a:lstStyle>
            <a:lvl1pPr algn="ctr">
              <a:defRPr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7410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A79563-1D43-4B28-90AD-893D86FC7D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DCF95A-A303-4B84-99AB-1B064C0987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marL="457200" indent="-228600" algn="just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defRPr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1">
                <a:solidFill>
                  <a:schemeClr val="accent1">
                    <a:lumMod val="75000"/>
                  </a:schemeClr>
                </a:solidFill>
              </a:defRPr>
            </a:lvl3pPr>
            <a:lvl4pPr>
              <a:defRPr b="1">
                <a:solidFill>
                  <a:schemeClr val="accent1">
                    <a:lumMod val="75000"/>
                  </a:schemeClr>
                </a:solidFill>
              </a:defRPr>
            </a:lvl4pPr>
            <a:lvl5pPr>
              <a:defRPr b="1"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DBBED3-56D3-418E-9A23-56DB31EB18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7A7A66-138C-4EC1-98DB-D3463B84B8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 marL="457200" indent="-228600" algn="just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defRPr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1">
                <a:solidFill>
                  <a:schemeClr val="accent1">
                    <a:lumMod val="75000"/>
                  </a:schemeClr>
                </a:solidFill>
              </a:defRPr>
            </a:lvl3pPr>
            <a:lvl4pPr>
              <a:defRPr b="1">
                <a:solidFill>
                  <a:schemeClr val="accent1">
                    <a:lumMod val="75000"/>
                  </a:schemeClr>
                </a:solidFill>
              </a:defRPr>
            </a:lvl4pPr>
            <a:lvl5pPr>
              <a:defRPr b="1"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5F82A3-6EFF-407C-8827-2AD96E53C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41297-C6D1-4333-B5CC-5DAE5C1619F1}" type="datetime1">
              <a:rPr lang="en-US" smtClean="0"/>
              <a:t>2022-06-24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0AF091-4A5A-431E-9F1A-BF96FB30D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296D8C-7AED-48A4-B4AD-4407A4917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‹#›</a:t>
            </a:fld>
            <a:r>
              <a:rPr lang="en-US"/>
              <a:t>/26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8F0B345-3D30-43DB-BFCB-E3759CD6A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95"/>
            <a:ext cx="10515600" cy="1325563"/>
          </a:xfrm>
        </p:spPr>
        <p:txBody>
          <a:bodyPr/>
          <a:lstStyle>
            <a:lvl1pPr algn="ctr">
              <a:defRPr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1575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65CAF-A91F-49DC-B9BF-E33329B04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95"/>
            <a:ext cx="10515600" cy="1325563"/>
          </a:xfrm>
        </p:spPr>
        <p:txBody>
          <a:bodyPr/>
          <a:lstStyle>
            <a:lvl1pPr algn="ctr">
              <a:defRPr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43758-2EBE-42E5-AFE0-6ABCE0D40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6524"/>
            <a:ext cx="10515600" cy="5022761"/>
          </a:xfrm>
        </p:spPr>
        <p:txBody>
          <a:bodyPr/>
          <a:lstStyle>
            <a:lvl1pPr marL="406400" indent="-4064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6500" indent="-2921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15E95-DB6A-43C8-ACFC-8FF9EC476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A4741-865F-410F-9727-46AE854CAA4F}" type="datetime1">
              <a:rPr lang="en-US" smtClean="0"/>
              <a:t>2022-06-24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23DBC-0BFC-492A-A67B-FA4DC1341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3E811-4D38-43D5-8E55-8AF32731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‹#›</a:t>
            </a:fld>
            <a:r>
              <a:rPr lang="en-US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3842772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EDCD0-BB05-4D2A-B1E1-285FAF0867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49106"/>
            <a:ext cx="5181600" cy="4351338"/>
          </a:xfrm>
        </p:spPr>
        <p:txBody>
          <a:bodyPr/>
          <a:lstStyle>
            <a:lvl1pPr algn="just">
              <a:defRPr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defRPr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algn="just">
              <a:defRPr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just">
              <a:defRPr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just">
              <a:defRPr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DE1F82-0F88-4FE3-A635-B4D6B0E33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49106"/>
            <a:ext cx="5181600" cy="4351338"/>
          </a:xfrm>
        </p:spPr>
        <p:txBody>
          <a:bodyPr/>
          <a:lstStyle>
            <a:lvl1pPr algn="just">
              <a:defRPr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defRPr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just">
              <a:defRPr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just">
              <a:defRPr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just">
              <a:defRPr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5AC5E-C1F2-4103-A825-F0821FC7C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1EC38-FE54-456A-A0C9-575A7D9EAB4F}" type="datetime1">
              <a:rPr lang="en-US" smtClean="0"/>
              <a:t>2022-06-24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8D0BEB-7A58-4031-A27A-9734B1499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368C99-E9A2-4DF9-AF16-3EE113114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‹#›</a:t>
            </a:fld>
            <a:r>
              <a:rPr lang="en-US"/>
              <a:t>/26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F33ACC9-F251-4F6E-B13A-ACD7FC616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95"/>
            <a:ext cx="10515600" cy="1325563"/>
          </a:xfrm>
        </p:spPr>
        <p:txBody>
          <a:bodyPr/>
          <a:lstStyle>
            <a:lvl1pPr algn="ctr">
              <a:defRPr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2302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F92B1-2712-4867-84F3-FBA54FDB42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1524000"/>
            <a:ext cx="3198812" cy="1066800"/>
          </a:xfrm>
        </p:spPr>
        <p:txBody>
          <a:bodyPr/>
          <a:lstStyle>
            <a:lvl1pPr marL="285750" indent="-285750">
              <a:lnSpc>
                <a:spcPct val="110000"/>
              </a:lnSpc>
              <a:buFont typeface="Wingdings" panose="05000000000000000000" pitchFamily="2" charset="2"/>
              <a:buChar char="q"/>
              <a:defRPr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E69F14-D170-48FC-8FDA-DB35E8D74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6975E-910B-4819-AD9B-D3992C71EB0D}" type="datetime1">
              <a:rPr lang="en-US" smtClean="0"/>
              <a:t>2022-06-24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93EDC4-0AAB-42A0-A88F-5E475B0EA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C2204-C980-488C-B0EF-8C1FEBE3A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‹#›</a:t>
            </a:fld>
            <a:r>
              <a:rPr lang="en-US"/>
              <a:t>/26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74EB479-F2A1-476C-B6C3-A178C2652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95"/>
            <a:ext cx="10515600" cy="1325563"/>
          </a:xfrm>
        </p:spPr>
        <p:txBody>
          <a:bodyPr/>
          <a:lstStyle>
            <a:lvl1pPr algn="ctr">
              <a:defRPr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720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5EFC8-84C2-44F3-BFEB-096AF20B5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A1D153-A6AA-4AAC-B4ED-78F2E0DD4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0555-10DF-4A09-8077-65B81FD1E177}" type="datetime1">
              <a:rPr lang="en-US" smtClean="0"/>
              <a:t>2022-06-24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BF44C-7004-401D-B869-06F5A8175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7E7B8-A186-440B-A12F-5BBD44AAD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90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F635DA-186D-4BD7-B3E3-9025F3A8F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FB36-CBE2-4B6C-9082-CB4CF8F64157}" type="datetime1">
              <a:rPr lang="en-US" smtClean="0"/>
              <a:t>2022-06-24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1629DF-5987-464F-A320-2620420E8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04BC9-BD48-40E4-98FC-C18374FD4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A540D6-B456-47C1-BDBE-1CE087A66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88392"/>
            <a:ext cx="10515600" cy="1325563"/>
          </a:xfrm>
        </p:spPr>
        <p:txBody>
          <a:bodyPr/>
          <a:lstStyle>
            <a:lvl1pPr algn="ctr">
              <a:defRPr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1100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673F0-66FA-4949-ACCB-BEA4F2305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0ADC3-056F-4BA5-9F3A-E5B2836AD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F92B1-2712-4867-84F3-FBA54FDB42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E69F14-D170-48FC-8FDA-DB35E8D74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F81A1-0724-48A0-9BB3-B541A4A4C71C}" type="datetime1">
              <a:rPr lang="en-US" smtClean="0"/>
              <a:t>2022-06-24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93EDC4-0AAB-42A0-A88F-5E475B0EA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C2204-C980-488C-B0EF-8C1FEBE3A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962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07B570-E7F3-4113-9E4A-8F02D927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1EFDB-4713-4FD7-B72C-BB74D295A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F3471-8D1C-4C4F-8FEA-EE5E1EA37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6E6623-E6F7-452A-8390-743E2D2D05FE}" type="datetime1">
              <a:rPr lang="en-US" smtClean="0"/>
              <a:t>2022-06-24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FDBDE-693A-464F-9D6F-394F2AF5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A1C49-CB5F-4CFC-A5CF-C766159585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C4FB8-544F-4CF4-B34D-CA3411814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45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0" r:id="rId4"/>
    <p:sldLayoutId id="2147483652" r:id="rId5"/>
    <p:sldLayoutId id="2147483656" r:id="rId6"/>
    <p:sldLayoutId id="2147483654" r:id="rId7"/>
    <p:sldLayoutId id="2147483655" r:id="rId8"/>
    <p:sldLayoutId id="2147483660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081" y="147698"/>
            <a:ext cx="121618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ĐẠI HỌC ĐÀ NẴNG</a:t>
            </a:r>
          </a:p>
          <a:p>
            <a:pPr algn="ctr"/>
            <a:r>
              <a:rPr lang="en-US" sz="3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TRƯỜNG ĐẠI HỌC SƯ PHẠM KỸ THUẬT</a:t>
            </a:r>
          </a:p>
          <a:p>
            <a:pPr algn="ctr"/>
            <a:r>
              <a:rPr lang="en-US" sz="3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KHOA CÔNG NGHỆ SỐ</a:t>
            </a:r>
          </a:p>
          <a:p>
            <a:pPr algn="ctr"/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B6361F-F7AF-7A3A-CC24-0338B319EB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730" y="1676401"/>
            <a:ext cx="804071" cy="8742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081" y="2971801"/>
            <a:ext cx="12161838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LỄ BẢO VỆ ĐỒ ÁN TỐT NGHIỆP</a:t>
            </a:r>
          </a:p>
          <a:p>
            <a:pPr algn="ctr"/>
            <a:r>
              <a:rPr lang="en-US" sz="38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CHUYÊN NGÀNH CÔNG NGHỆ THÔNG TIN</a:t>
            </a:r>
          </a:p>
          <a:p>
            <a:pPr algn="ctr"/>
            <a:r>
              <a:rPr lang="en-US" sz="3800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Niên</a:t>
            </a:r>
            <a:r>
              <a:rPr lang="en-US" sz="38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800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khóa</a:t>
            </a:r>
            <a:r>
              <a:rPr lang="en-US" sz="38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2018-2022</a:t>
            </a:r>
          </a:p>
          <a:p>
            <a:pPr algn="ctr"/>
            <a:endParaRPr lang="en-US" sz="40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14999761-32D6-092C-7739-B915D1B746A5}"/>
              </a:ext>
            </a:extLst>
          </p:cNvPr>
          <p:cNvSpPr txBox="1">
            <a:spLocks/>
          </p:cNvSpPr>
          <p:nvPr/>
        </p:nvSpPr>
        <p:spPr>
          <a:xfrm>
            <a:off x="0" y="6436360"/>
            <a:ext cx="12192000" cy="2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 defTabSz="1219170">
              <a:buClr>
                <a:srgbClr val="FFFFFF"/>
              </a:buClr>
            </a:pPr>
            <a:r>
              <a:rPr lang="en-US" sz="2400" kern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Đà</a:t>
            </a:r>
            <a:r>
              <a:rPr lang="en-US" sz="2400" ker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 </a:t>
            </a:r>
            <a:r>
              <a:rPr lang="en-US" sz="2400" kern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Nẵng</a:t>
            </a:r>
            <a:r>
              <a:rPr lang="en-US" sz="2400" ker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, </a:t>
            </a:r>
            <a:r>
              <a:rPr lang="en-US" sz="2400" i="1" kern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ngày</a:t>
            </a:r>
            <a:r>
              <a:rPr lang="en-US" sz="2400" i="1" ker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 25 </a:t>
            </a:r>
            <a:r>
              <a:rPr lang="en-US" sz="2400" i="1" kern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tháng</a:t>
            </a:r>
            <a:r>
              <a:rPr lang="en-US" sz="2400" i="1" ker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 06 </a:t>
            </a:r>
            <a:r>
              <a:rPr lang="en-US" sz="2400" i="1" kern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năm</a:t>
            </a:r>
            <a:r>
              <a:rPr lang="en-US" sz="2400" i="1" ker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3312788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1076157"/>
            <a:ext cx="5257800" cy="65198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har char="Ø"/>
            </a:pPr>
            <a:r>
              <a:rPr lang="en-US" sz="2400" b="1">
                <a:solidFill>
                  <a:schemeClr val="accent1">
                    <a:lumMod val="75000"/>
                  </a:schemeClr>
                </a:solidFill>
              </a:rPr>
              <a:t>Trang chọn phim và suất chiếu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26908B-7C4F-4ABC-9496-A9063BFC9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10</a:t>
            </a:fld>
            <a:r>
              <a:rPr lang="en-US"/>
              <a:t>/26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6290B6-DFEF-C5D2-6F3B-9099DF5472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520" y="1728145"/>
            <a:ext cx="9347199" cy="43910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1320818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1076816"/>
            <a:ext cx="3967480" cy="63006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har char="Ø"/>
            </a:pPr>
            <a:r>
              <a:rPr lang="en-US" sz="2400" b="1">
                <a:solidFill>
                  <a:schemeClr val="accent1">
                    <a:lumMod val="75000"/>
                  </a:schemeClr>
                </a:solidFill>
              </a:rPr>
              <a:t>Trang chọn ghế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ABC19-B660-4F40-933B-60439FCE3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11</a:t>
            </a:fld>
            <a:r>
              <a:rPr lang="en-US"/>
              <a:t>/26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786D50-EBF5-92BD-3131-4D73FCCF1B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23"/>
          <a:stretch/>
        </p:blipFill>
        <p:spPr bwMode="auto">
          <a:xfrm>
            <a:off x="1872791" y="1706880"/>
            <a:ext cx="8798351" cy="477144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96141703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C9095-53C4-49CB-B167-93C4316D3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12</a:t>
            </a:fld>
            <a:r>
              <a:rPr lang="en-US"/>
              <a:t>/26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1073195"/>
            <a:ext cx="4526280" cy="60533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har char="Ø"/>
            </a:pPr>
            <a:r>
              <a:rPr lang="en-US" sz="2400" b="1">
                <a:solidFill>
                  <a:schemeClr val="accent1">
                    <a:lumMod val="75000"/>
                  </a:schemeClr>
                </a:solidFill>
              </a:rPr>
              <a:t>Trang xác nhận đặt vé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DD0270-68BE-D1A3-92A2-E5F172519E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23" b="20482"/>
          <a:stretch/>
        </p:blipFill>
        <p:spPr bwMode="auto">
          <a:xfrm>
            <a:off x="1608294" y="1678526"/>
            <a:ext cx="8975412" cy="4611819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12120811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1069740"/>
            <a:ext cx="5257800" cy="53341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har char="Ø"/>
            </a:pPr>
            <a:r>
              <a:rPr lang="en-US" sz="2400" b="1">
                <a:solidFill>
                  <a:schemeClr val="accent1">
                    <a:lumMod val="75000"/>
                  </a:schemeClr>
                </a:solidFill>
              </a:rPr>
              <a:t>Trang quản lý hồ sơ cá nhân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23F5E-5D74-4481-99C7-D49045753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13</a:t>
            </a:fld>
            <a:r>
              <a:rPr lang="en-US"/>
              <a:t>/26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B06F6-3733-1CAE-C8FA-4FB0DB88EF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4" b="50000"/>
          <a:stretch/>
        </p:blipFill>
        <p:spPr>
          <a:xfrm>
            <a:off x="1213087" y="1603154"/>
            <a:ext cx="9765826" cy="418183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91294170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1068538"/>
            <a:ext cx="5684520" cy="60960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har char="Ø"/>
            </a:pPr>
            <a:r>
              <a:rPr lang="en-US" sz="2400" b="1">
                <a:solidFill>
                  <a:schemeClr val="accent1">
                    <a:lumMod val="75000"/>
                  </a:schemeClr>
                </a:solidFill>
              </a:rPr>
              <a:t>Trang xem lịch sử đặt vé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0BED9-2DDA-4411-B298-7CD038E22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14</a:t>
            </a:fld>
            <a:r>
              <a:rPr lang="en-US"/>
              <a:t>/26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3D266C-B12A-4776-EAD5-4B1CF229C9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47"/>
          <a:stretch/>
        </p:blipFill>
        <p:spPr>
          <a:xfrm>
            <a:off x="1524000" y="1678138"/>
            <a:ext cx="9326879" cy="467821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93485307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1076603"/>
            <a:ext cx="5135880" cy="59979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har char="Ø"/>
            </a:pPr>
            <a:r>
              <a:rPr lang="en-US" sz="2400" b="1">
                <a:solidFill>
                  <a:schemeClr val="accent1">
                    <a:lumMod val="75000"/>
                  </a:schemeClr>
                </a:solidFill>
              </a:rPr>
              <a:t>Admin – Trang quản lý đặt vé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CBA9D-691A-4AFC-98FE-741045305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15</a:t>
            </a:fld>
            <a:r>
              <a:rPr lang="en-US"/>
              <a:t>/26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A1BD3A-3487-30CC-3DB7-7B5A44FE05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03"/>
          <a:stretch/>
        </p:blipFill>
        <p:spPr bwMode="auto">
          <a:xfrm>
            <a:off x="1139550" y="1676401"/>
            <a:ext cx="9804970" cy="4698766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38340005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1072178"/>
            <a:ext cx="5899339" cy="56167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har char="Ø"/>
            </a:pPr>
            <a:r>
              <a:rPr lang="en-US" sz="2400" b="1">
                <a:solidFill>
                  <a:schemeClr val="accent1">
                    <a:lumMod val="75000"/>
                  </a:schemeClr>
                </a:solidFill>
              </a:rPr>
              <a:t>Admin – Quản lý thành viên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F0D1A-F977-4956-9A27-20A5E1D93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16</a:t>
            </a:fld>
            <a:r>
              <a:rPr lang="en-US"/>
              <a:t>/26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EA7369-B514-A157-EAAE-A8FE208EEC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98"/>
          <a:stretch/>
        </p:blipFill>
        <p:spPr>
          <a:xfrm>
            <a:off x="1209040" y="1633857"/>
            <a:ext cx="9997440" cy="4504679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36890573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1072624"/>
            <a:ext cx="5981635" cy="54046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har char="Ø"/>
            </a:pPr>
            <a:r>
              <a:rPr lang="en-US" sz="2400" b="1">
                <a:solidFill>
                  <a:schemeClr val="accent1">
                    <a:lumMod val="75000"/>
                  </a:schemeClr>
                </a:solidFill>
              </a:rPr>
              <a:t>Admin - Quản lý phòng chiếu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8F9BC-C3DD-4462-B476-809D997DE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17</a:t>
            </a:fld>
            <a:r>
              <a:rPr lang="en-US"/>
              <a:t>/26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E09DE0-D5C5-6168-BF6C-E816BFFDAB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31"/>
          <a:stretch/>
        </p:blipFill>
        <p:spPr bwMode="auto">
          <a:xfrm>
            <a:off x="1317609" y="1613092"/>
            <a:ext cx="9556782" cy="473257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25718519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1076158"/>
            <a:ext cx="6548120" cy="53340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har char="Ø"/>
            </a:pPr>
            <a:r>
              <a:rPr lang="en-US" sz="2400" b="1">
                <a:solidFill>
                  <a:schemeClr val="accent1">
                    <a:lumMod val="75000"/>
                  </a:schemeClr>
                </a:solidFill>
              </a:rPr>
              <a:t>Admin – Xem thống kê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C0789-7BA4-4A1F-9665-366A6E0CE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18</a:t>
            </a:fld>
            <a:r>
              <a:rPr lang="en-US"/>
              <a:t>/26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55815B-A9CB-00AE-9544-F013B7F563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1432560" y="1609558"/>
            <a:ext cx="9509760" cy="468965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78078646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4A84A-EBA6-43F5-8265-849F875C3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KẾT LUẬN, HƯỚNG PHÁT TRIỂN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9A50E-64DA-4A9D-9DD3-924FAB213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quả</a:t>
            </a:r>
            <a:r>
              <a:rPr lang="en-US"/>
              <a:t> </a:t>
            </a:r>
            <a:r>
              <a:rPr lang="en-US" err="1"/>
              <a:t>đạt</a:t>
            </a:r>
            <a:r>
              <a:rPr lang="en-US"/>
              <a:t> </a:t>
            </a:r>
            <a:r>
              <a:rPr lang="en-US" err="1"/>
              <a:t>được</a:t>
            </a:r>
            <a:endParaRPr lang="en-US"/>
          </a:p>
          <a:p>
            <a:pPr lvl="1"/>
            <a:r>
              <a:rPr lang="en-US" err="1"/>
              <a:t>Xây</a:t>
            </a:r>
            <a:r>
              <a:rPr lang="en-US"/>
              <a:t> </a:t>
            </a:r>
            <a:r>
              <a:rPr lang="en-US" err="1"/>
              <a:t>dựng</a:t>
            </a:r>
            <a:r>
              <a:rPr lang="en-US"/>
              <a:t> </a:t>
            </a:r>
            <a:r>
              <a:rPr lang="en-US" err="1"/>
              <a:t>thành</a:t>
            </a:r>
            <a:r>
              <a:rPr lang="en-US"/>
              <a:t> </a:t>
            </a:r>
            <a:r>
              <a:rPr lang="en-US" err="1"/>
              <a:t>công</a:t>
            </a:r>
            <a:r>
              <a:rPr lang="en-US"/>
              <a:t> Website </a:t>
            </a:r>
            <a:r>
              <a:rPr lang="en-US" err="1"/>
              <a:t>quản</a:t>
            </a:r>
            <a:r>
              <a:rPr lang="en-US"/>
              <a:t> </a:t>
            </a:r>
            <a:r>
              <a:rPr lang="en-US" err="1"/>
              <a:t>lý</a:t>
            </a:r>
            <a:r>
              <a:rPr lang="en-US"/>
              <a:t> rạp chiếu phim cho rạp Lotte Đà Nẵng.</a:t>
            </a:r>
          </a:p>
          <a:p>
            <a:pPr lvl="1"/>
            <a:r>
              <a:rPr lang="en-US" err="1"/>
              <a:t>Thực</a:t>
            </a:r>
            <a:r>
              <a:rPr lang="en-US"/>
              <a:t> </a:t>
            </a:r>
            <a:r>
              <a:rPr lang="en-US" err="1"/>
              <a:t>hiện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các </a:t>
            </a:r>
            <a:r>
              <a:rPr lang="en-US" err="1"/>
              <a:t>chức</a:t>
            </a:r>
            <a:r>
              <a:rPr lang="en-US"/>
              <a:t> </a:t>
            </a:r>
            <a:r>
              <a:rPr lang="en-US" err="1"/>
              <a:t>năng</a:t>
            </a:r>
            <a:r>
              <a:rPr lang="en-US"/>
              <a:t> </a:t>
            </a:r>
            <a:r>
              <a:rPr lang="en-US" err="1"/>
              <a:t>cơ</a:t>
            </a:r>
            <a:r>
              <a:rPr lang="en-US"/>
              <a:t> </a:t>
            </a:r>
            <a:r>
              <a:rPr lang="en-US" err="1"/>
              <a:t>bản</a:t>
            </a:r>
            <a:r>
              <a:rPr lang="en-US"/>
              <a:t> đã </a:t>
            </a:r>
            <a:r>
              <a:rPr lang="en-US" err="1"/>
              <a:t>đề</a:t>
            </a:r>
            <a:r>
              <a:rPr lang="en-US"/>
              <a:t> ra.</a:t>
            </a:r>
          </a:p>
          <a:p>
            <a:pPr lvl="1"/>
            <a:r>
              <a:rPr lang="vi-VN"/>
              <a:t>Tìm hiểu và nắm bắt được các công cụ thiết kế web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nâng</a:t>
            </a:r>
            <a:r>
              <a:rPr lang="en-US"/>
              <a:t> </a:t>
            </a:r>
            <a:r>
              <a:rPr lang="en-US" err="1"/>
              <a:t>cao</a:t>
            </a:r>
            <a:r>
              <a:rPr lang="en-US"/>
              <a:t> </a:t>
            </a:r>
            <a:r>
              <a:rPr lang="en-US" err="1"/>
              <a:t>khả</a:t>
            </a:r>
            <a:r>
              <a:rPr lang="en-US"/>
              <a:t> </a:t>
            </a:r>
            <a:r>
              <a:rPr lang="en-US" err="1"/>
              <a:t>năng</a:t>
            </a:r>
            <a:r>
              <a:rPr lang="en-US"/>
              <a:t> </a:t>
            </a:r>
            <a:r>
              <a:rPr lang="en-US" err="1"/>
              <a:t>tự</a:t>
            </a:r>
            <a:r>
              <a:rPr lang="en-US"/>
              <a:t> </a:t>
            </a:r>
            <a:r>
              <a:rPr lang="en-US" err="1"/>
              <a:t>học</a:t>
            </a:r>
            <a:r>
              <a:rPr lang="en-US"/>
              <a:t>, </a:t>
            </a:r>
            <a:r>
              <a:rPr lang="en-US" err="1"/>
              <a:t>tự</a:t>
            </a:r>
            <a:r>
              <a:rPr lang="en-US"/>
              <a:t> </a:t>
            </a:r>
            <a:r>
              <a:rPr lang="en-US" err="1"/>
              <a:t>tìm</a:t>
            </a:r>
            <a:r>
              <a:rPr lang="en-US"/>
              <a:t> </a:t>
            </a:r>
            <a:r>
              <a:rPr lang="en-US" err="1"/>
              <a:t>hiểu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bản</a:t>
            </a:r>
            <a:r>
              <a:rPr lang="en-US"/>
              <a:t> </a:t>
            </a:r>
            <a:r>
              <a:rPr lang="en-US" err="1"/>
              <a:t>thân</a:t>
            </a:r>
            <a:r>
              <a:rPr lang="en-US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EB7271-FD0C-4EE3-A336-0EF19846A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19</a:t>
            </a:fld>
            <a:r>
              <a:rPr lang="en-US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3630731526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0CF80-106A-4F00-A501-AB8936D984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11604"/>
            <a:ext cx="12192000" cy="646569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accent1">
                    <a:lumMod val="75000"/>
                  </a:schemeClr>
                </a:solidFill>
              </a:rPr>
              <a:t>ĐỒ ÁN TỐT NGHIỆP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89D175-338C-4088-B5C4-249DE6C874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909" y="2843086"/>
            <a:ext cx="11938715" cy="165576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200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XÂY DỰNG WEBSITE QUẢN LÝ RẠP CHIẾU PHIM CHO RẠP LOTTE ĐÀ NẴNG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8EF5EC-79DC-49E0-B66C-1A7221417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A4805-E16B-449F-AD7C-056A31895AAD}" type="slidenum">
              <a:rPr lang="en-US" smtClean="0">
                <a:solidFill>
                  <a:schemeClr val="accent1">
                    <a:lumMod val="75000"/>
                  </a:schemeClr>
                </a:solidFill>
              </a:rPr>
              <a:pPr/>
              <a:t>2</a:t>
            </a:fld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2649041648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4A84A-EBA6-43F5-8265-849F875C3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KẾT LUẬN, HƯỚNG PHÁT TRIỂN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9A50E-64DA-4A9D-9DD3-924FAB213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Hướng</a:t>
            </a:r>
            <a:r>
              <a:rPr lang="en-US"/>
              <a:t> </a:t>
            </a:r>
            <a:r>
              <a:rPr lang="en-US" err="1"/>
              <a:t>phát</a:t>
            </a:r>
            <a:r>
              <a:rPr lang="en-US"/>
              <a:t> </a:t>
            </a:r>
            <a:r>
              <a:rPr lang="en-US" err="1"/>
              <a:t>triển</a:t>
            </a:r>
            <a:endParaRPr lang="en-US"/>
          </a:p>
          <a:p>
            <a:pPr lvl="1"/>
            <a:r>
              <a:rPr lang="en-US"/>
              <a:t>Hoàn thiện các chức năng chưa hoàn thành.</a:t>
            </a:r>
          </a:p>
          <a:p>
            <a:pPr lvl="1"/>
            <a:r>
              <a:rPr lang="en-US"/>
              <a:t>Xây dựng thêm một số tính năng mới</a:t>
            </a:r>
          </a:p>
          <a:p>
            <a:pPr lvl="1"/>
            <a:r>
              <a:rPr lang="vi-VN"/>
              <a:t>Tối ưu hóa hệ thống để website hoạt động nhanh hơn</a:t>
            </a:r>
            <a:r>
              <a:rPr lang="en-US"/>
              <a:t>.</a:t>
            </a:r>
          </a:p>
          <a:p>
            <a:pPr lvl="1"/>
            <a:r>
              <a:rPr lang="vi-VN"/>
              <a:t>Nâng cấp và hoàn thiện giao diện người dùng, các chức năng và tính bảo mật của hệ thống</a:t>
            </a:r>
            <a:r>
              <a:rPr lang="en-US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9DE860-D0DB-4B5F-A40B-7CA87B684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20</a:t>
            </a:fld>
            <a:r>
              <a:rPr lang="en-US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1690674697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F77BE-38DC-48D3-94BE-1295AA8EA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XIN CHÂN THÀNH CẢM ƠN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ED108-FD22-4847-9D66-F1B40451B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45975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F5418-F6C0-4253-8FB7-625FB1A4A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8974" y="1920949"/>
            <a:ext cx="7998373" cy="3016102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/>
              <a:t>MỤC TIÊU ĐỀ TÀI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/>
              <a:t>PHÂN TÍCH HỆ THỐNG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/>
              <a:t>XÂY DỰNG CHƯƠNG TRÌNH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/>
              <a:t>KẾT LUẬN VÀ HƯỚNG PHÁT TRIỂN</a:t>
            </a:r>
          </a:p>
          <a:p>
            <a:endParaRPr lang="en-US" b="1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953289-4145-4A0B-A402-E8F40410B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NỘI DUNG BÁO CÁO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FC33D-EE6D-4CC5-BFA9-F0BA7A06D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3</a:t>
            </a:fld>
            <a:r>
              <a:rPr lang="en-US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78661535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FF363-EDF7-49EE-A9A5-67A46F42D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MỤC TIÊU ĐỀ TÀI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BE85B-CF54-4FE2-8007-2C3EAF927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b="1" err="1"/>
              <a:t>Xây</a:t>
            </a:r>
            <a:r>
              <a:rPr lang="en-US" b="1"/>
              <a:t> </a:t>
            </a:r>
            <a:r>
              <a:rPr lang="en-US" b="1" err="1"/>
              <a:t>dựng</a:t>
            </a:r>
            <a:r>
              <a:rPr lang="en-US" b="1"/>
              <a:t> website </a:t>
            </a:r>
            <a:r>
              <a:rPr lang="en-US" b="1" err="1"/>
              <a:t>quản</a:t>
            </a:r>
            <a:r>
              <a:rPr lang="en-US" b="1"/>
              <a:t> </a:t>
            </a:r>
            <a:r>
              <a:rPr lang="en-US" b="1" err="1"/>
              <a:t>lý</a:t>
            </a:r>
            <a:r>
              <a:rPr lang="en-US" b="1"/>
              <a:t> rạp chiếu phim cho rạp Lotte Đà Nẵng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err="1"/>
              <a:t>Giúp</a:t>
            </a:r>
            <a:r>
              <a:rPr lang="en-US" b="1"/>
              <a:t> </a:t>
            </a:r>
            <a:r>
              <a:rPr lang="en-US" b="1" err="1"/>
              <a:t>cho</a:t>
            </a:r>
            <a:r>
              <a:rPr lang="en-US" b="1"/>
              <a:t> việc tra cứu và đặt vé của người xem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/>
              <a:t>Dễ dàng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/>
              <a:t>Thuận lợi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err="1"/>
              <a:t>Giúp</a:t>
            </a:r>
            <a:r>
              <a:rPr lang="en-US" b="1"/>
              <a:t> rạp chiếu phim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/>
              <a:t>Dễ dàng bán vé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/>
              <a:t>Dễ dàng quản lý rạp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FB5503-C756-4CF2-A09D-12E8399AC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4</a:t>
            </a:fld>
            <a:r>
              <a:rPr lang="en-US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2281394060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41F8-2711-4F5D-8920-FF07FB02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PHÂN TÍCH HỆ THỐNG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0416F-7742-43EE-9641-5A40161D8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err="1"/>
              <a:t>Khảo</a:t>
            </a:r>
            <a:r>
              <a:rPr lang="en-US"/>
              <a:t> </a:t>
            </a:r>
            <a:r>
              <a:rPr lang="en-US" err="1"/>
              <a:t>sát</a:t>
            </a:r>
            <a:r>
              <a:rPr lang="en-US"/>
              <a:t> </a:t>
            </a:r>
            <a:r>
              <a:rPr lang="en-US" err="1"/>
              <a:t>thực</a:t>
            </a:r>
            <a:r>
              <a:rPr lang="en-US"/>
              <a:t> </a:t>
            </a:r>
            <a:r>
              <a:rPr lang="en-US" err="1"/>
              <a:t>tế</a:t>
            </a:r>
            <a:endParaRPr lang="en-US"/>
          </a:p>
          <a:p>
            <a:pPr lvl="1"/>
            <a:r>
              <a:rPr lang="en-US"/>
              <a:t>Nhu cầu giải trí xem phim của khách hàng ngày càng cao</a:t>
            </a:r>
          </a:p>
          <a:p>
            <a:pPr lvl="2"/>
            <a:r>
              <a:rPr lang="en-US"/>
              <a:t>Nhu cầu mua vé online</a:t>
            </a:r>
          </a:p>
          <a:p>
            <a:pPr lvl="2"/>
            <a:r>
              <a:rPr lang="en-US"/>
              <a:t>Nhu cầu tìm kiếm phim</a:t>
            </a:r>
          </a:p>
          <a:p>
            <a:pPr lvl="1"/>
            <a:r>
              <a:rPr lang="en-US"/>
              <a:t>Các hệ thống rạp chiếu phim ngày càng phát triển nhanh chóng</a:t>
            </a:r>
          </a:p>
          <a:p>
            <a:pPr lvl="1"/>
            <a:r>
              <a:rPr lang="en-US"/>
              <a:t>Việc quản lý rạp theo cách thông thường</a:t>
            </a:r>
          </a:p>
          <a:p>
            <a:pPr lvl="1"/>
            <a:r>
              <a:rPr lang="en-US"/>
              <a:t>Rạp chiếu vẫn chưa có website</a:t>
            </a:r>
          </a:p>
          <a:p>
            <a:pPr lvl="2"/>
            <a:r>
              <a:rPr lang="en-US"/>
              <a:t>Để quản lý</a:t>
            </a:r>
          </a:p>
          <a:p>
            <a:pPr lvl="2"/>
            <a:r>
              <a:rPr lang="en-US"/>
              <a:t>Để bán vé</a:t>
            </a:r>
          </a:p>
          <a:p>
            <a:pPr lvl="1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C69D13-D54D-443B-B151-F485BA1DF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5</a:t>
            </a:fld>
            <a:r>
              <a:rPr lang="en-US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13223174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F65E42-B70C-4EC7-A33B-4CEB77DC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42858"/>
            <a:ext cx="5157787" cy="823912"/>
          </a:xfrm>
        </p:spPr>
        <p:txBody>
          <a:bodyPr/>
          <a:lstStyle/>
          <a:p>
            <a:r>
              <a:rPr lang="en-US"/>
              <a:t>KHÁCH HÀNG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F7B8D-BC9E-4A94-8458-B96B1ABBB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166770"/>
            <a:ext cx="5157787" cy="3273933"/>
          </a:xfrm>
        </p:spPr>
        <p:txBody>
          <a:bodyPr>
            <a:normAutofit/>
          </a:bodyPr>
          <a:lstStyle/>
          <a:p>
            <a:r>
              <a:rPr lang="en-US"/>
              <a:t>Xem danh sách phim</a:t>
            </a:r>
          </a:p>
          <a:p>
            <a:r>
              <a:rPr lang="en-US"/>
              <a:t>Xem giá vé, lịch chiếu</a:t>
            </a:r>
          </a:p>
          <a:p>
            <a:r>
              <a:rPr lang="en-US"/>
              <a:t>Đặt vé, thanh toán online</a:t>
            </a:r>
          </a:p>
          <a:p>
            <a:r>
              <a:rPr lang="en-US"/>
              <a:t>Quản lý hồ sơ cá nhân</a:t>
            </a:r>
          </a:p>
          <a:p>
            <a:r>
              <a:rPr lang="en-US"/>
              <a:t>Xem lịch sử đặt vé</a:t>
            </a:r>
          </a:p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F918E-9CBE-4410-A91C-AFE4722CEA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342858"/>
            <a:ext cx="5183188" cy="823912"/>
          </a:xfrm>
        </p:spPr>
        <p:txBody>
          <a:bodyPr/>
          <a:lstStyle/>
          <a:p>
            <a:r>
              <a:rPr lang="en-US"/>
              <a:t>NGƯỜI QUẢN LÝ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918759-7423-4309-B168-EC84EE31E9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612" y="2166770"/>
            <a:ext cx="5183188" cy="3684588"/>
          </a:xfrm>
        </p:spPr>
        <p:txBody>
          <a:bodyPr>
            <a:noAutofit/>
          </a:bodyPr>
          <a:lstStyle/>
          <a:p>
            <a:r>
              <a:rPr lang="en-US"/>
              <a:t>Quản lý thành viên</a:t>
            </a:r>
          </a:p>
          <a:p>
            <a:r>
              <a:rPr lang="en-US"/>
              <a:t>Quản lý đặt vé, bán vé</a:t>
            </a:r>
          </a:p>
          <a:p>
            <a:r>
              <a:rPr lang="en-US"/>
              <a:t>Quản lý phim, suất chiếu</a:t>
            </a:r>
          </a:p>
          <a:p>
            <a:r>
              <a:rPr lang="en-US"/>
              <a:t>Quản lý phòng chiếu</a:t>
            </a:r>
          </a:p>
          <a:p>
            <a:r>
              <a:rPr lang="en-US"/>
              <a:t>Xem thống kê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103C0DD5-A8B7-46A4-A464-6B612B1B3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CHỨC NĂNG CỦA CÁC TÁC NHÂN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CEB3F-5A92-4405-BE4A-1C660D4C5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6</a:t>
            </a:fld>
            <a:r>
              <a:rPr lang="en-US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26483946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34511-9297-4262-8C36-B05F630CC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SƠ ĐỒ ERD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A7CE5E-28A2-442E-8929-C21210ED6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7</a:t>
            </a:fld>
            <a:r>
              <a:rPr lang="en-US"/>
              <a:t>/26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D8190D0-502A-E55E-EFB4-9D23DA143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AD5C47-BB07-79A4-127A-09013666F2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26525"/>
            <a:ext cx="10515600" cy="5029826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985053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CFB35-A41C-4C41-9AF6-5ED612B9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CÔNG CỤ THIẾT KẾ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40CFB-6B4E-47E7-A1B4-D2969BEDF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MySQL (MySQL Workbench)</a:t>
            </a:r>
          </a:p>
          <a:p>
            <a:pPr lvl="1"/>
            <a:r>
              <a:rPr lang="en-US" err="1"/>
              <a:t>Thiết</a:t>
            </a:r>
            <a:r>
              <a:rPr lang="en-US"/>
              <a:t> </a:t>
            </a:r>
            <a:r>
              <a:rPr lang="en-US" err="1"/>
              <a:t>kế</a:t>
            </a:r>
            <a:r>
              <a:rPr lang="en-US"/>
              <a:t> </a:t>
            </a:r>
            <a:r>
              <a:rPr lang="en-US" err="1"/>
              <a:t>cơ</a:t>
            </a:r>
            <a:r>
              <a:rPr lang="en-US"/>
              <a:t> </a:t>
            </a:r>
            <a:r>
              <a:rPr lang="en-US" err="1"/>
              <a:t>sở</a:t>
            </a:r>
            <a:r>
              <a:rPr lang="en-US"/>
              <a:t> </a:t>
            </a:r>
            <a:r>
              <a:rPr lang="en-US" err="1"/>
              <a:t>dữ</a:t>
            </a:r>
            <a:r>
              <a:rPr lang="en-US"/>
              <a:t> </a:t>
            </a:r>
            <a:r>
              <a:rPr lang="en-US" err="1"/>
              <a:t>liệu</a:t>
            </a:r>
            <a:endParaRPr lang="en-US"/>
          </a:p>
          <a:p>
            <a:r>
              <a:rPr lang="en-US" err="1"/>
              <a:t>Ngôn</a:t>
            </a:r>
            <a:r>
              <a:rPr lang="en-US"/>
              <a:t> </a:t>
            </a:r>
            <a:r>
              <a:rPr lang="en-US" err="1"/>
              <a:t>ngữ</a:t>
            </a:r>
            <a:r>
              <a:rPr lang="en-US"/>
              <a:t> </a:t>
            </a:r>
            <a:r>
              <a:rPr lang="en-US" err="1"/>
              <a:t>lập</a:t>
            </a:r>
            <a:r>
              <a:rPr lang="en-US"/>
              <a:t> </a:t>
            </a:r>
            <a:r>
              <a:rPr lang="en-US" err="1"/>
              <a:t>trình</a:t>
            </a:r>
            <a:r>
              <a:rPr lang="en-US"/>
              <a:t> Java – Spring Framework (IntelliJ IDEA)</a:t>
            </a:r>
          </a:p>
          <a:p>
            <a:pPr lvl="1"/>
            <a:r>
              <a:rPr lang="en-US" err="1"/>
              <a:t>Lập</a:t>
            </a:r>
            <a:r>
              <a:rPr lang="en-US"/>
              <a:t> </a:t>
            </a:r>
            <a:r>
              <a:rPr lang="en-US" err="1"/>
              <a:t>trình</a:t>
            </a:r>
            <a:r>
              <a:rPr lang="en-US"/>
              <a:t> Back-End</a:t>
            </a:r>
          </a:p>
          <a:p>
            <a:r>
              <a:rPr lang="en-US"/>
              <a:t>Bootstrap, Typescript – Angular Framework (WebStorm)</a:t>
            </a:r>
          </a:p>
          <a:p>
            <a:pPr lvl="1"/>
            <a:r>
              <a:rPr lang="en-US" err="1"/>
              <a:t>Lập</a:t>
            </a:r>
            <a:r>
              <a:rPr lang="en-US"/>
              <a:t> </a:t>
            </a:r>
            <a:r>
              <a:rPr lang="en-US" err="1"/>
              <a:t>trình</a:t>
            </a:r>
            <a:r>
              <a:rPr lang="en-US"/>
              <a:t> Front-End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59269-1861-4886-B5D5-839FBF754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8</a:t>
            </a:fld>
            <a:r>
              <a:rPr lang="en-US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3129210859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20E62-14AD-4B3E-AC9D-BA0BA4CD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1076689"/>
            <a:ext cx="4932680" cy="56713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b="1">
                <a:solidFill>
                  <a:schemeClr val="accent1">
                    <a:lumMod val="75000"/>
                  </a:schemeClr>
                </a:solidFill>
              </a:rPr>
              <a:t>Trang </a:t>
            </a:r>
            <a:r>
              <a:rPr lang="en-US" sz="2400" b="1" err="1">
                <a:solidFill>
                  <a:schemeClr val="accent1">
                    <a:lumMod val="75000"/>
                  </a:schemeClr>
                </a:solidFill>
              </a:rPr>
              <a:t>chủ</a:t>
            </a:r>
            <a:r>
              <a:rPr lang="en-US" sz="2400" b="1">
                <a:solidFill>
                  <a:schemeClr val="accent1">
                    <a:lumMod val="75000"/>
                  </a:schemeClr>
                </a:solidFill>
              </a:rPr>
              <a:t> - Danh sách phim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062BB-5E41-4D4D-A765-CE485AB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GIAO DIỆN CHÍNH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A2C93-8CFA-4BE3-9852-9676BA059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4FB8-544F-4CF4-B34D-CA341181476D}" type="slidenum">
              <a:rPr lang="en-US" smtClean="0"/>
              <a:pPr/>
              <a:t>9</a:t>
            </a:fld>
            <a:r>
              <a:rPr lang="en-US"/>
              <a:t>/26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9C16AE-D487-AC3D-FF41-317007B20A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836"/>
          <a:stretch/>
        </p:blipFill>
        <p:spPr>
          <a:xfrm>
            <a:off x="1316610" y="1747520"/>
            <a:ext cx="9585069" cy="45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2848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14033d6-a7ca-4de0-9528-4a32df98757c">
      <UserInfo>
        <DisplayName>HK1_21_22_Đồ án tốt nghiêp_Chung Members</DisplayName>
        <AccountId>21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B5CA574D4AF641881EC7BB05D75DE7" ma:contentTypeVersion="7" ma:contentTypeDescription="Create a new document." ma:contentTypeScope="" ma:versionID="7fb22e30e9674dd40cf5289fdda8727e">
  <xsd:schema xmlns:xsd="http://www.w3.org/2001/XMLSchema" xmlns:xs="http://www.w3.org/2001/XMLSchema" xmlns:p="http://schemas.microsoft.com/office/2006/metadata/properties" xmlns:ns2="a2992f77-ebc1-4361-97f3-7aa24d5d4f79" xmlns:ns3="a14033d6-a7ca-4de0-9528-4a32df98757c" targetNamespace="http://schemas.microsoft.com/office/2006/metadata/properties" ma:root="true" ma:fieldsID="d4cccad1e002de0a05a4f40ff73fedc0" ns2:_="" ns3:_="">
    <xsd:import namespace="a2992f77-ebc1-4361-97f3-7aa24d5d4f79"/>
    <xsd:import namespace="a14033d6-a7ca-4de0-9528-4a32df98757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992f77-ebc1-4361-97f3-7aa24d5d4f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4033d6-a7ca-4de0-9528-4a32df98757c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ACB5D9C-2F7C-4C02-956F-28EB7240736E}">
  <ds:schemaRefs>
    <ds:schemaRef ds:uri="http://schemas.microsoft.com/office/2006/metadata/properties"/>
    <ds:schemaRef ds:uri="http://schemas.microsoft.com/office/infopath/2007/PartnerControls"/>
    <ds:schemaRef ds:uri="a14033d6-a7ca-4de0-9528-4a32df98757c"/>
  </ds:schemaRefs>
</ds:datastoreItem>
</file>

<file path=customXml/itemProps2.xml><?xml version="1.0" encoding="utf-8"?>
<ds:datastoreItem xmlns:ds="http://schemas.openxmlformats.org/officeDocument/2006/customXml" ds:itemID="{61C1BE7F-6DE9-4A57-AE08-BAAC589979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2992f77-ebc1-4361-97f3-7aa24d5d4f79"/>
    <ds:schemaRef ds:uri="a14033d6-a7ca-4de0-9528-4a32df98757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273D0DE-74B0-424E-8FBC-0F1ECF1E326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706</TotalTime>
  <Words>549</Words>
  <Application>Microsoft Office PowerPoint</Application>
  <PresentationFormat>Widescreen</PresentationFormat>
  <Paragraphs>105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Lexend Deca</vt:lpstr>
      <vt:lpstr>Wingdings</vt:lpstr>
      <vt:lpstr>Office Theme</vt:lpstr>
      <vt:lpstr>PowerPoint Presentation</vt:lpstr>
      <vt:lpstr>ĐỒ ÁN TỐT NGHIỆP</vt:lpstr>
      <vt:lpstr>NỘI DUNG BÁO CÁO</vt:lpstr>
      <vt:lpstr>MỤC TIÊU ĐỀ TÀI</vt:lpstr>
      <vt:lpstr>PHÂN TÍCH HỆ THỐNG</vt:lpstr>
      <vt:lpstr>CHỨC NĂNG CỦA CÁC TÁC NHÂN</vt:lpstr>
      <vt:lpstr>SƠ ĐỒ ERD</vt:lpstr>
      <vt:lpstr>CÔNG CỤ THIẾT KẾ</vt:lpstr>
      <vt:lpstr>MỘT SỐ GIAO DIỆN CHÍNH</vt:lpstr>
      <vt:lpstr>MỘT SỐ GIAO DIỆN CHÍNH</vt:lpstr>
      <vt:lpstr>MỘT SỐ GIAO DIỆN CHÍNH</vt:lpstr>
      <vt:lpstr>MỘT SỐ GIAO DIỆN CHÍNH</vt:lpstr>
      <vt:lpstr>MỘT SỐ GIAO DIỆN CHÍNH</vt:lpstr>
      <vt:lpstr>MỘT SỐ GIAO DIỆN CHÍNH</vt:lpstr>
      <vt:lpstr>MỘT SỐ GIAO DIỆN CHÍNH</vt:lpstr>
      <vt:lpstr>MỘT SỐ GIAO DIỆN CHÍNH</vt:lpstr>
      <vt:lpstr>MỘT SỐ GIAO DIỆN CHÍNH</vt:lpstr>
      <vt:lpstr>MỘT SỐ GIAO DIỆN CHÍNH</vt:lpstr>
      <vt:lpstr>KẾT LUẬN, HƯỚNG PHÁT TRIỂN</vt:lpstr>
      <vt:lpstr>KẾT LUẬN, HƯỚNG PHÁT TRIỂN</vt:lpstr>
      <vt:lpstr>XIN CHÂN THÀNH CẢM ƠN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1811505310135@sv.ute.udn.vn</dc:creator>
  <cp:lastModifiedBy>Võ Thành Luân</cp:lastModifiedBy>
  <cp:revision>92</cp:revision>
  <dcterms:created xsi:type="dcterms:W3CDTF">2022-02-17T14:20:42Z</dcterms:created>
  <dcterms:modified xsi:type="dcterms:W3CDTF">2022-06-24T14:33:14Z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0x0101009BB5CA574D4AF641881EC7BB05D75DE7</vt:lpwstr>
  </property>
</Properties>
</file>